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0287000" cy="10287000"/>
  <p:notesSz cx="6858000" cy="9144000"/>
  <p:embeddedFontLst>
    <p:embeddedFont>
      <p:font typeface="Canva Student Font" panose="020B0604020202020204" charset="0"/>
      <p:regular r:id="rId13"/>
    </p:embeddedFont>
    <p:embeddedFont>
      <p:font typeface="Georgia" panose="02040502050405020303" pitchFamily="18" charset="0"/>
      <p:regular r:id="rId14"/>
      <p:bold r:id="rId15"/>
      <p:italic r:id="rId16"/>
      <p:boldItalic r:id="rId17"/>
    </p:embeddedFont>
    <p:embeddedFont>
      <p:font typeface="Kollektif" panose="020B0604020202020204" charset="0"/>
      <p:regular r:id="rId18"/>
    </p:embeddedFont>
    <p:embeddedFont>
      <p:font typeface="Kollektif Bold" panose="020B0604020202020204" charset="0"/>
      <p:regular r:id="rId19"/>
    </p:embeddedFont>
    <p:embeddedFont>
      <p:font typeface="Mistrully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87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166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hyperlink" Target="../Documents/nss/capstone/capstone/nss_capstone/maps/houseprice2024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2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445" t="-15432" r="-69895" b="-180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86264" y="0"/>
            <a:ext cx="8472036" cy="10086573"/>
          </a:xfrm>
          <a:custGeom>
            <a:avLst/>
            <a:gdLst/>
            <a:ahLst/>
            <a:cxnLst/>
            <a:rect l="l" t="t" r="r" b="b"/>
            <a:pathLst>
              <a:path w="8472036" h="10086573">
                <a:moveTo>
                  <a:pt x="0" y="0"/>
                </a:moveTo>
                <a:lnTo>
                  <a:pt x="8472036" y="0"/>
                </a:lnTo>
                <a:lnTo>
                  <a:pt x="8472036" y="10086573"/>
                </a:lnTo>
                <a:lnTo>
                  <a:pt x="0" y="100865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98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397503" y="9445142"/>
            <a:ext cx="11082007" cy="1142063"/>
            <a:chOff x="0" y="0"/>
            <a:chExt cx="2918718" cy="3007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18718" cy="300790"/>
            </a:xfrm>
            <a:custGeom>
              <a:avLst/>
              <a:gdLst/>
              <a:ahLst/>
              <a:cxnLst/>
              <a:rect l="l" t="t" r="r" b="b"/>
              <a:pathLst>
                <a:path w="2918718" h="300790">
                  <a:moveTo>
                    <a:pt x="35629" y="0"/>
                  </a:moveTo>
                  <a:lnTo>
                    <a:pt x="2883089" y="0"/>
                  </a:lnTo>
                  <a:cubicBezTo>
                    <a:pt x="2892538" y="0"/>
                    <a:pt x="2901601" y="3754"/>
                    <a:pt x="2908282" y="10435"/>
                  </a:cubicBezTo>
                  <a:cubicBezTo>
                    <a:pt x="2914964" y="17117"/>
                    <a:pt x="2918718" y="26179"/>
                    <a:pt x="2918718" y="35629"/>
                  </a:cubicBezTo>
                  <a:lnTo>
                    <a:pt x="2918718" y="265161"/>
                  </a:lnTo>
                  <a:cubicBezTo>
                    <a:pt x="2918718" y="274611"/>
                    <a:pt x="2914964" y="283673"/>
                    <a:pt x="2908282" y="290355"/>
                  </a:cubicBezTo>
                  <a:cubicBezTo>
                    <a:pt x="2901601" y="297036"/>
                    <a:pt x="2892538" y="300790"/>
                    <a:pt x="2883089" y="300790"/>
                  </a:cubicBezTo>
                  <a:lnTo>
                    <a:pt x="35629" y="300790"/>
                  </a:lnTo>
                  <a:cubicBezTo>
                    <a:pt x="26179" y="300790"/>
                    <a:pt x="17117" y="297036"/>
                    <a:pt x="10435" y="290355"/>
                  </a:cubicBezTo>
                  <a:cubicBezTo>
                    <a:pt x="3754" y="283673"/>
                    <a:pt x="0" y="274611"/>
                    <a:pt x="0" y="265161"/>
                  </a:cubicBezTo>
                  <a:lnTo>
                    <a:pt x="0" y="35629"/>
                  </a:lnTo>
                  <a:cubicBezTo>
                    <a:pt x="0" y="26179"/>
                    <a:pt x="3754" y="17117"/>
                    <a:pt x="10435" y="10435"/>
                  </a:cubicBezTo>
                  <a:cubicBezTo>
                    <a:pt x="17117" y="3754"/>
                    <a:pt x="26179" y="0"/>
                    <a:pt x="35629" y="0"/>
                  </a:cubicBezTo>
                  <a:close/>
                </a:path>
              </a:pathLst>
            </a:custGeom>
            <a:solidFill>
              <a:srgbClr val="021E4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918718" cy="3007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19935" y="-353040"/>
            <a:ext cx="2197986" cy="2716895"/>
            <a:chOff x="0" y="0"/>
            <a:chExt cx="556656" cy="6880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6656" cy="688073"/>
            </a:xfrm>
            <a:custGeom>
              <a:avLst/>
              <a:gdLst/>
              <a:ahLst/>
              <a:cxnLst/>
              <a:rect l="l" t="t" r="r" b="b"/>
              <a:pathLst>
                <a:path w="556656" h="688073">
                  <a:moveTo>
                    <a:pt x="556656" y="0"/>
                  </a:moveTo>
                  <a:lnTo>
                    <a:pt x="556656" y="573773"/>
                  </a:lnTo>
                  <a:lnTo>
                    <a:pt x="278328" y="688073"/>
                  </a:lnTo>
                  <a:lnTo>
                    <a:pt x="0" y="573773"/>
                  </a:lnTo>
                  <a:lnTo>
                    <a:pt x="0" y="0"/>
                  </a:lnTo>
                  <a:lnTo>
                    <a:pt x="556656" y="0"/>
                  </a:lnTo>
                  <a:close/>
                </a:path>
              </a:pathLst>
            </a:custGeom>
            <a:solidFill>
              <a:srgbClr val="021E4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556656" cy="573773"/>
            </a:xfrm>
            <a:prstGeom prst="rect">
              <a:avLst/>
            </a:prstGeom>
          </p:spPr>
          <p:txBody>
            <a:bodyPr lIns="45290" tIns="45290" rIns="45290" bIns="45290" rtlCol="0" anchor="ctr"/>
            <a:lstStyle/>
            <a:p>
              <a:pPr algn="ctr">
                <a:lnSpc>
                  <a:spcPts val="1892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37171" y="6264850"/>
            <a:ext cx="3511774" cy="93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5"/>
              </a:lnSpc>
            </a:pPr>
            <a:r>
              <a:rPr lang="en-US" sz="6995" spc="349">
                <a:solidFill>
                  <a:srgbClr val="021E45"/>
                </a:solidFill>
                <a:latin typeface="Mistrully"/>
                <a:ea typeface="Mistrully"/>
                <a:cs typeface="Mistrully"/>
                <a:sym typeface="Mistrully"/>
              </a:rPr>
              <a:t>Discover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7171" y="7280742"/>
            <a:ext cx="7413119" cy="2066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b="1">
                <a:solidFill>
                  <a:srgbClr val="021E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YOUR DREAM HOME TODAY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93058" y="9650964"/>
            <a:ext cx="5390193" cy="4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9"/>
              </a:lnSpc>
            </a:pPr>
            <a:r>
              <a:rPr lang="en-US" sz="2899">
                <a:solidFill>
                  <a:srgbClr val="F2F2F2"/>
                </a:solidFill>
                <a:latin typeface="Kollektif"/>
                <a:ea typeface="Kollektif"/>
                <a:cs typeface="Kollektif"/>
                <a:sym typeface="Kollektif"/>
              </a:rPr>
              <a:t>UMA  THIYAGARAJAN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74353" y="450914"/>
            <a:ext cx="1943568" cy="1099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3910">
                <a:solidFill>
                  <a:srgbClr val="F2F2F2"/>
                </a:solidFill>
                <a:latin typeface="Kollektif"/>
                <a:ea typeface="Kollektif"/>
                <a:cs typeface="Kollektif"/>
                <a:sym typeface="Kollektif"/>
              </a:rPr>
              <a:t>REAL DREAM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6A4C2-61AC-B932-2722-B1A8A6388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723900"/>
            <a:ext cx="8418069" cy="3186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32A6B-5011-FEE8-B53E-AAB0BDE75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4457700"/>
            <a:ext cx="8153400" cy="31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84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1DA047-569A-5B94-93AB-11D795CE9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07" y="952500"/>
            <a:ext cx="812218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9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990C8D-F9FB-79EA-E586-B4202FC3A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" y="-33020"/>
            <a:ext cx="10279279" cy="1028700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639777" y="4671277"/>
            <a:ext cx="9277209" cy="5067675"/>
          </a:xfrm>
          <a:custGeom>
            <a:avLst/>
            <a:gdLst/>
            <a:ahLst/>
            <a:cxnLst/>
            <a:rect l="l" t="t" r="r" b="b"/>
            <a:pathLst>
              <a:path w="9277209" h="5067675">
                <a:moveTo>
                  <a:pt x="0" y="0"/>
                </a:moveTo>
                <a:lnTo>
                  <a:pt x="9277209" y="0"/>
                </a:lnTo>
                <a:lnTo>
                  <a:pt x="9277209" y="5067675"/>
                </a:lnTo>
                <a:lnTo>
                  <a:pt x="0" y="50676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861554" y="4760470"/>
            <a:ext cx="7040253" cy="5241013"/>
          </a:xfrm>
          <a:custGeom>
            <a:avLst/>
            <a:gdLst/>
            <a:ahLst/>
            <a:cxnLst/>
            <a:rect l="l" t="t" r="r" b="b"/>
            <a:pathLst>
              <a:path w="7040253" h="5241013">
                <a:moveTo>
                  <a:pt x="0" y="0"/>
                </a:moveTo>
                <a:lnTo>
                  <a:pt x="7040254" y="0"/>
                </a:lnTo>
                <a:lnTo>
                  <a:pt x="7040254" y="5241013"/>
                </a:lnTo>
                <a:lnTo>
                  <a:pt x="0" y="52410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87" t="-44775" r="-9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54554" y="7771174"/>
            <a:ext cx="2931541" cy="1844206"/>
          </a:xfrm>
          <a:custGeom>
            <a:avLst/>
            <a:gdLst/>
            <a:ahLst/>
            <a:cxnLst/>
            <a:rect l="l" t="t" r="r" b="b"/>
            <a:pathLst>
              <a:path w="2931541" h="1844206">
                <a:moveTo>
                  <a:pt x="0" y="0"/>
                </a:moveTo>
                <a:lnTo>
                  <a:pt x="2931541" y="0"/>
                </a:lnTo>
                <a:lnTo>
                  <a:pt x="2931541" y="1844206"/>
                </a:lnTo>
                <a:lnTo>
                  <a:pt x="0" y="18442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448489" y="7865830"/>
            <a:ext cx="1335878" cy="1654894"/>
          </a:xfrm>
          <a:custGeom>
            <a:avLst/>
            <a:gdLst/>
            <a:ahLst/>
            <a:cxnLst/>
            <a:rect l="l" t="t" r="r" b="b"/>
            <a:pathLst>
              <a:path w="1335878" h="1654894">
                <a:moveTo>
                  <a:pt x="0" y="0"/>
                </a:moveTo>
                <a:lnTo>
                  <a:pt x="1335878" y="0"/>
                </a:lnTo>
                <a:lnTo>
                  <a:pt x="1335878" y="1654893"/>
                </a:lnTo>
                <a:lnTo>
                  <a:pt x="0" y="16548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515331" y="5143500"/>
            <a:ext cx="851103" cy="4015050"/>
          </a:xfrm>
          <a:custGeom>
            <a:avLst/>
            <a:gdLst/>
            <a:ahLst/>
            <a:cxnLst/>
            <a:rect l="l" t="t" r="r" b="b"/>
            <a:pathLst>
              <a:path w="851103" h="4015050">
                <a:moveTo>
                  <a:pt x="0" y="0"/>
                </a:moveTo>
                <a:lnTo>
                  <a:pt x="851102" y="0"/>
                </a:lnTo>
                <a:lnTo>
                  <a:pt x="851102" y="4015050"/>
                </a:lnTo>
                <a:lnTo>
                  <a:pt x="0" y="40150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135" r="-51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48282" y="489056"/>
            <a:ext cx="9331523" cy="539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  <a:spcBef>
                <a:spcPct val="0"/>
              </a:spcBef>
            </a:pPr>
            <a:r>
              <a:rPr lang="en-US" sz="3995" spc="19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 Want to know how big and where to buy a home?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9431" y="3885887"/>
            <a:ext cx="7314196" cy="37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5"/>
              </a:lnSpc>
              <a:spcBef>
                <a:spcPct val="0"/>
              </a:spcBef>
            </a:pPr>
            <a:r>
              <a:rPr lang="en-US" sz="2795" spc="139" dirty="0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November 2024  Median house price - Iowa -$241000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5185" y="2198733"/>
            <a:ext cx="1456266" cy="1978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00"/>
              </a:lnSpc>
              <a:spcBef>
                <a:spcPct val="0"/>
              </a:spcBef>
            </a:pPr>
            <a:r>
              <a:rPr lang="en-US" sz="1100" b="1" spc="85" dirty="0">
                <a:latin typeface="Kollektif Bold"/>
                <a:ea typeface="Kollektif Bold"/>
                <a:cs typeface="Kollektif Bold"/>
                <a:sym typeface="Kollektif Bold"/>
              </a:rPr>
              <a:t>400  sqft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6759" y="2445392"/>
            <a:ext cx="1154692" cy="23153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1600" b="1" spc="100" dirty="0">
                <a:latin typeface="Kollektif Bold"/>
                <a:ea typeface="Kollektif Bold"/>
                <a:cs typeface="Kollektif Bold"/>
                <a:sym typeface="Kollektif Bold"/>
              </a:rPr>
              <a:t>800 sqft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91878" y="2173006"/>
            <a:ext cx="996118" cy="284373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6"/>
              </a:lnSpc>
              <a:spcBef>
                <a:spcPct val="0"/>
              </a:spcBef>
            </a:pPr>
            <a:r>
              <a:rPr lang="en-US" sz="1100" b="1" spc="130" dirty="0">
                <a:latin typeface="Kollektif Bold"/>
                <a:ea typeface="Kollektif Bold"/>
                <a:cs typeface="Kollektif Bold"/>
                <a:sym typeface="Kollektif Bold"/>
              </a:rPr>
              <a:t>1200sqft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63090" y="2109865"/>
            <a:ext cx="1123413" cy="28437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16"/>
              </a:lnSpc>
              <a:spcBef>
                <a:spcPct val="0"/>
              </a:spcBef>
            </a:pPr>
            <a:r>
              <a:rPr lang="en-US" sz="1200" b="1" spc="130" dirty="0">
                <a:latin typeface="Kollektif Bold"/>
                <a:ea typeface="Kollektif Bold"/>
                <a:cs typeface="Kollektif Bold"/>
                <a:sym typeface="Kollektif Bold"/>
              </a:rPr>
              <a:t>1800 sqft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46700" y="2449180"/>
            <a:ext cx="956195" cy="3370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5"/>
              </a:lnSpc>
              <a:spcBef>
                <a:spcPct val="0"/>
              </a:spcBef>
            </a:pPr>
            <a:r>
              <a:rPr lang="en-US" spc="139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Canva Student Font"/>
                <a:cs typeface="Canva Student Font"/>
                <a:sym typeface="Canva Student Font"/>
              </a:rPr>
              <a:t>Iowa</a:t>
            </a:r>
            <a:endParaRPr lang="en-US" sz="2795" spc="139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Canva Student Font"/>
              <a:cs typeface="Canva Student Font"/>
              <a:sym typeface="Canva Student Fon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923744" y="2457379"/>
            <a:ext cx="1154692" cy="3013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  <a:spcBef>
                <a:spcPct val="0"/>
              </a:spcBef>
            </a:pPr>
            <a:r>
              <a:rPr lang="en-US" spc="139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sym typeface="Canva Student Font"/>
              </a:rPr>
              <a:t>Dakota</a:t>
            </a:r>
            <a:endParaRPr lang="en-US" sz="2795" spc="139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sym typeface="Canva Student Fon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02530" y="2401563"/>
            <a:ext cx="1123414" cy="3768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5"/>
              </a:lnSpc>
              <a:spcBef>
                <a:spcPct val="0"/>
              </a:spcBef>
            </a:pPr>
            <a:r>
              <a:rPr lang="en-US" sz="2795" spc="139" dirty="0">
                <a:solidFill>
                  <a:srgbClr val="F2F2F2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 </a:t>
            </a:r>
            <a:r>
              <a:rPr lang="en-US" spc="139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Canva Student Font"/>
              </a:rPr>
              <a:t>Montana</a:t>
            </a:r>
            <a:endParaRPr lang="en-US" sz="2795" spc="139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Canva Student Fon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90639" y="2394238"/>
            <a:ext cx="1489452" cy="3370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5"/>
              </a:lnSpc>
              <a:spcBef>
                <a:spcPct val="0"/>
              </a:spcBef>
            </a:pPr>
            <a:r>
              <a:rPr lang="en-US" spc="139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Canva Student Font"/>
                <a:cs typeface="Canva Student Font"/>
                <a:sym typeface="Canva Student Font"/>
              </a:rPr>
              <a:t>California</a:t>
            </a:r>
            <a:endParaRPr lang="en-US" sz="2000" spc="139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Canva Student Font"/>
              <a:cs typeface="Canva Student Font"/>
              <a:sym typeface="Canva Student Fon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11250" y="9356629"/>
            <a:ext cx="7790557" cy="37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5"/>
              </a:lnSpc>
              <a:spcBef>
                <a:spcPct val="0"/>
              </a:spcBef>
            </a:pPr>
            <a:r>
              <a:rPr lang="en-US" sz="2795" spc="139" dirty="0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 House Area affordable with Iowa state Median house Price </a:t>
            </a:r>
          </a:p>
        </p:txBody>
      </p:sp>
      <p:sp>
        <p:nvSpPr>
          <p:cNvPr id="22" name="Freeform 22"/>
          <p:cNvSpPr/>
          <p:nvPr/>
        </p:nvSpPr>
        <p:spPr>
          <a:xfrm>
            <a:off x="0" y="310208"/>
            <a:ext cx="948282" cy="629299"/>
          </a:xfrm>
          <a:custGeom>
            <a:avLst/>
            <a:gdLst/>
            <a:ahLst/>
            <a:cxnLst/>
            <a:rect l="l" t="t" r="r" b="b"/>
            <a:pathLst>
              <a:path w="948282" h="629299">
                <a:moveTo>
                  <a:pt x="0" y="0"/>
                </a:moveTo>
                <a:lnTo>
                  <a:pt x="948282" y="0"/>
                </a:lnTo>
                <a:lnTo>
                  <a:pt x="948282" y="629300"/>
                </a:lnTo>
                <a:lnTo>
                  <a:pt x="0" y="6293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113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B15517-F214-F67D-2586-AB9C065E7279}"/>
              </a:ext>
            </a:extLst>
          </p:cNvPr>
          <p:cNvSpPr txBox="1"/>
          <p:nvPr/>
        </p:nvSpPr>
        <p:spPr>
          <a:xfrm>
            <a:off x="8531127" y="4777273"/>
            <a:ext cx="1003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Area sqft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5B7340-9176-7DE7-783E-AB797810F9AB}"/>
              </a:ext>
            </a:extLst>
          </p:cNvPr>
          <p:cNvSpPr txBox="1"/>
          <p:nvPr/>
        </p:nvSpPr>
        <p:spPr>
          <a:xfrm>
            <a:off x="5380491" y="9711986"/>
            <a:ext cx="3837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Recommended House area : 1800 sqft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AD64444-177E-ABCE-201C-E1C449F6E2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1045" y="1567437"/>
            <a:ext cx="750304" cy="6471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D4EC74F-7199-CBC5-ACE0-4CFEDDF471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6526" y="1401451"/>
            <a:ext cx="1012836" cy="87357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07B678C-D8F0-F569-39D1-DD8B543922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1671" y="1210710"/>
            <a:ext cx="1258838" cy="10857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BED94D-337B-A9FD-B76C-C42C5B798A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4323" y="1068693"/>
            <a:ext cx="1316804" cy="1135743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2DE67280-0B92-AFA1-8519-444CA4816B58}"/>
              </a:ext>
            </a:extLst>
          </p:cNvPr>
          <p:cNvSpPr txBox="1"/>
          <p:nvPr/>
        </p:nvSpPr>
        <p:spPr>
          <a:xfrm>
            <a:off x="2935724" y="2229013"/>
            <a:ext cx="1456266" cy="1978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00"/>
              </a:lnSpc>
              <a:spcBef>
                <a:spcPct val="0"/>
              </a:spcBef>
            </a:pPr>
            <a:r>
              <a:rPr lang="en-US" sz="1100" b="1" spc="85" dirty="0">
                <a:latin typeface="Kollektif Bold"/>
                <a:ea typeface="Kollektif Bold"/>
                <a:cs typeface="Kollektif Bold"/>
                <a:sym typeface="Kollektif Bold"/>
              </a:rPr>
              <a:t>800  sqft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0" y="0"/>
            <a:ext cx="10287000" cy="10325100"/>
          </a:xfrm>
          <a:custGeom>
            <a:avLst/>
            <a:gdLst/>
            <a:ahLst/>
            <a:cxnLst/>
            <a:rect l="l" t="t" r="r" b="b"/>
            <a:pathLst>
              <a:path w="8229600" h="7213421">
                <a:moveTo>
                  <a:pt x="0" y="0"/>
                </a:moveTo>
                <a:lnTo>
                  <a:pt x="8229600" y="0"/>
                </a:lnTo>
                <a:lnTo>
                  <a:pt x="8229600" y="7213421"/>
                </a:lnTo>
                <a:lnTo>
                  <a:pt x="0" y="7213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943" r="-1194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Freeform 2"/>
          <p:cNvSpPr/>
          <p:nvPr/>
        </p:nvSpPr>
        <p:spPr>
          <a:xfrm>
            <a:off x="286783" y="267672"/>
            <a:ext cx="1483833" cy="1096122"/>
          </a:xfrm>
          <a:custGeom>
            <a:avLst/>
            <a:gdLst/>
            <a:ahLst/>
            <a:cxnLst/>
            <a:rect l="l" t="t" r="r" b="b"/>
            <a:pathLst>
              <a:path w="1483833" h="1096122">
                <a:moveTo>
                  <a:pt x="0" y="0"/>
                </a:moveTo>
                <a:lnTo>
                  <a:pt x="1483834" y="0"/>
                </a:lnTo>
                <a:lnTo>
                  <a:pt x="1483834" y="1096122"/>
                </a:lnTo>
                <a:lnTo>
                  <a:pt x="0" y="1096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09700" y="607080"/>
            <a:ext cx="7341564" cy="827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5"/>
              </a:lnSpc>
              <a:spcBef>
                <a:spcPct val="0"/>
              </a:spcBef>
            </a:pPr>
            <a:r>
              <a:rPr lang="en-US" sz="3600" u="sng" spc="349" dirty="0">
                <a:solidFill>
                  <a:srgbClr val="000000"/>
                </a:solidFill>
                <a:latin typeface="Canva Student Font" panose="020B0604020202020204" charset="0"/>
                <a:ea typeface="Mistrully"/>
                <a:cs typeface="Mistrully"/>
                <a:sym typeface="Mistrully"/>
              </a:rPr>
              <a:t>House price</a:t>
            </a:r>
            <a:r>
              <a:rPr lang="en-US" sz="3600" spc="349" dirty="0">
                <a:solidFill>
                  <a:srgbClr val="000000"/>
                </a:solidFill>
                <a:latin typeface="Canva Student Font" panose="020B0604020202020204" charset="0"/>
                <a:ea typeface="Mistrully"/>
                <a:cs typeface="Mistrully"/>
                <a:sym typeface="Mistrully"/>
              </a:rPr>
              <a:t> </a:t>
            </a:r>
            <a:r>
              <a:rPr lang="en-US" sz="4000" b="1" spc="349" dirty="0">
                <a:solidFill>
                  <a:srgbClr val="000000"/>
                </a:solidFill>
                <a:latin typeface="Canva Student Font" panose="020B0604020202020204" charset="0"/>
                <a:ea typeface="Mistrully"/>
                <a:cs typeface="Mistrully"/>
                <a:sym typeface="Mistrully"/>
              </a:rPr>
              <a:t>vs</a:t>
            </a:r>
            <a:r>
              <a:rPr lang="en-US" sz="3600" spc="349" dirty="0">
                <a:solidFill>
                  <a:srgbClr val="000000"/>
                </a:solidFill>
                <a:latin typeface="Canva Student Font" panose="020B0604020202020204" charset="0"/>
                <a:ea typeface="Mistrully"/>
                <a:cs typeface="Mistrully"/>
                <a:sym typeface="Mistrully"/>
              </a:rPr>
              <a:t> </a:t>
            </a:r>
            <a:r>
              <a:rPr lang="en-US" sz="3600" u="sng" spc="349" dirty="0">
                <a:solidFill>
                  <a:srgbClr val="000000"/>
                </a:solidFill>
                <a:latin typeface="Canva Student Font" panose="020B0604020202020204" charset="0"/>
                <a:ea typeface="Mistrully"/>
                <a:cs typeface="Mistrully"/>
                <a:sym typeface="Mistrully"/>
              </a:rPr>
              <a:t>Size of the house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1E8C3-4C9B-2F61-24BB-8A392879F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1781109"/>
            <a:ext cx="7341564" cy="5737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EB65DD-0712-5B23-C53D-B34344781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098" y="3577421"/>
            <a:ext cx="1031631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DACF8A-6E9E-7C57-64AA-C0771D56B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6229" y="3644705"/>
            <a:ext cx="890572" cy="7982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C554EE-9E6A-5F3C-4598-705BC67468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997" y="4300116"/>
            <a:ext cx="609600" cy="8746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ED15A2-0AED-EFD1-CF1C-3D9ACC4914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6900" y="1784713"/>
            <a:ext cx="762000" cy="872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9F8F52-6703-90FE-841F-1F329BF2C3F5}"/>
              </a:ext>
            </a:extLst>
          </p:cNvPr>
          <p:cNvSpPr txBox="1"/>
          <p:nvPr/>
        </p:nvSpPr>
        <p:spPr>
          <a:xfrm>
            <a:off x="6254169" y="1765305"/>
            <a:ext cx="1652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9" action="ppaction://hlinkfile"/>
              </a:rPr>
              <a:t>Interactive map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89719F-52A9-D990-477A-0E90652EFC71}"/>
              </a:ext>
            </a:extLst>
          </p:cNvPr>
          <p:cNvCxnSpPr>
            <a:cxnSpLocks/>
          </p:cNvCxnSpPr>
          <p:nvPr/>
        </p:nvCxnSpPr>
        <p:spPr>
          <a:xfrm flipH="1" flipV="1">
            <a:off x="3848797" y="5190567"/>
            <a:ext cx="456503" cy="14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4F4A0D-C53B-7366-B0FC-8A8824C59D34}"/>
              </a:ext>
            </a:extLst>
          </p:cNvPr>
          <p:cNvCxnSpPr/>
          <p:nvPr/>
        </p:nvCxnSpPr>
        <p:spPr>
          <a:xfrm flipV="1">
            <a:off x="6134099" y="4381500"/>
            <a:ext cx="515815" cy="685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3C130E-009A-6539-50E3-E905A9477367}"/>
              </a:ext>
            </a:extLst>
          </p:cNvPr>
          <p:cNvCxnSpPr/>
          <p:nvPr/>
        </p:nvCxnSpPr>
        <p:spPr>
          <a:xfrm flipV="1">
            <a:off x="7505700" y="4300116"/>
            <a:ext cx="325314" cy="874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0D8D77-4B21-8ECD-1C1A-B00209E9BE22}"/>
              </a:ext>
            </a:extLst>
          </p:cNvPr>
          <p:cNvSpPr txBox="1"/>
          <p:nvPr/>
        </p:nvSpPr>
        <p:spPr>
          <a:xfrm>
            <a:off x="2095500" y="19431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Talk about the terms used here like inflation   cpi</a:t>
            </a:r>
          </a:p>
        </p:txBody>
      </p:sp>
    </p:spTree>
    <p:extLst>
      <p:ext uri="{BB962C8B-B14F-4D97-AF65-F5344CB8AC3E}">
        <p14:creationId xmlns:p14="http://schemas.microsoft.com/office/powerpoint/2010/main" val="2359139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475" r="-2386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286783" y="267672"/>
            <a:ext cx="1483833" cy="1096122"/>
          </a:xfrm>
          <a:custGeom>
            <a:avLst/>
            <a:gdLst/>
            <a:ahLst/>
            <a:cxnLst/>
            <a:rect l="l" t="t" r="r" b="b"/>
            <a:pathLst>
              <a:path w="1483833" h="1096122">
                <a:moveTo>
                  <a:pt x="0" y="0"/>
                </a:moveTo>
                <a:lnTo>
                  <a:pt x="1483834" y="0"/>
                </a:lnTo>
                <a:lnTo>
                  <a:pt x="1483834" y="1096122"/>
                </a:lnTo>
                <a:lnTo>
                  <a:pt x="0" y="1096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59542" y="6611426"/>
            <a:ext cx="7167916" cy="3180763"/>
          </a:xfrm>
          <a:custGeom>
            <a:avLst/>
            <a:gdLst/>
            <a:ahLst/>
            <a:cxnLst/>
            <a:rect l="l" t="t" r="r" b="b"/>
            <a:pathLst>
              <a:path w="7167916" h="3180763">
                <a:moveTo>
                  <a:pt x="0" y="0"/>
                </a:moveTo>
                <a:lnTo>
                  <a:pt x="7167916" y="0"/>
                </a:lnTo>
                <a:lnTo>
                  <a:pt x="7167916" y="3180763"/>
                </a:lnTo>
                <a:lnTo>
                  <a:pt x="0" y="3180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693022" y="490984"/>
            <a:ext cx="5675337" cy="754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5695" spc="284" dirty="0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Understanding Income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7300" y="1425629"/>
            <a:ext cx="6166991" cy="338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7562" lvl="1" indent="-285750" algn="ctr">
              <a:lnSpc>
                <a:spcPts val="2795"/>
              </a:lnSpc>
              <a:buFont typeface="Arial" panose="020B0604020202020204" pitchFamily="34" charset="0"/>
              <a:buChar char="•"/>
            </a:pPr>
            <a:r>
              <a:rPr lang="en-US" spc="139" dirty="0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Data Analyst Median US Salary  75K -80K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77442" y="1815469"/>
            <a:ext cx="6647334" cy="338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7562" lvl="1" indent="-285750" algn="ctr">
              <a:lnSpc>
                <a:spcPts val="2795"/>
              </a:lnSpc>
              <a:buFont typeface="Arial" panose="020B0604020202020204" pitchFamily="34" charset="0"/>
              <a:buChar char="•"/>
            </a:pPr>
            <a:r>
              <a:rPr lang="en-US" spc="139" dirty="0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Below chart shows states with median salary greater than 75K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8506" y="6230637"/>
            <a:ext cx="7365206" cy="33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5"/>
              </a:lnSpc>
              <a:spcBef>
                <a:spcPct val="0"/>
              </a:spcBef>
            </a:pPr>
            <a:r>
              <a:rPr lang="en-US" sz="2000" spc="139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va Student Font"/>
              </a:rPr>
              <a:t>  States with high and low Salary over the years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15B8AD-3790-D699-E62A-05C56F23F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305" y="2203737"/>
            <a:ext cx="7829607" cy="35320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479BFC-D4E0-5B38-6B49-F51FCB3175B2}"/>
              </a:ext>
            </a:extLst>
          </p:cNvPr>
          <p:cNvSpPr txBox="1"/>
          <p:nvPr/>
        </p:nvSpPr>
        <p:spPr>
          <a:xfrm>
            <a:off x="1911021" y="139389"/>
            <a:ext cx="640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trike="sngStrike" dirty="0">
                <a:solidFill>
                  <a:srgbClr val="010101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*     How does the salary distribution change in the states?</a:t>
            </a:r>
            <a:endParaRPr lang="en-US" sz="1800" strike="sngStrike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trike="sngStrike" dirty="0"/>
          </a:p>
        </p:txBody>
      </p:sp>
      <p:sp>
        <p:nvSpPr>
          <p:cNvPr id="9" name="TextBox 9"/>
          <p:cNvSpPr txBox="1"/>
          <p:nvPr/>
        </p:nvSpPr>
        <p:spPr>
          <a:xfrm>
            <a:off x="7117703" y="2314542"/>
            <a:ext cx="1903437" cy="15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6603" lvl="1" indent="-118302" algn="ctr">
              <a:lnSpc>
                <a:spcPts val="1095"/>
              </a:lnSpc>
              <a:buFont typeface="Arial"/>
              <a:buChar char="•"/>
            </a:pPr>
            <a:r>
              <a:rPr lang="en-US" sz="1095" spc="54" dirty="0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 Tennessee not in the list (sorry)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AC02BC-8D8E-4E08-B5B7-F36BE086A931}"/>
              </a:ext>
            </a:extLst>
          </p:cNvPr>
          <p:cNvSpPr txBox="1"/>
          <p:nvPr/>
        </p:nvSpPr>
        <p:spPr>
          <a:xfrm>
            <a:off x="5149690" y="5364596"/>
            <a:ext cx="98441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States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475" r="-238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86783" y="267672"/>
            <a:ext cx="1483833" cy="1096122"/>
          </a:xfrm>
          <a:custGeom>
            <a:avLst/>
            <a:gdLst/>
            <a:ahLst/>
            <a:cxnLst/>
            <a:rect l="l" t="t" r="r" b="b"/>
            <a:pathLst>
              <a:path w="1483833" h="1096122">
                <a:moveTo>
                  <a:pt x="0" y="0"/>
                </a:moveTo>
                <a:lnTo>
                  <a:pt x="1483834" y="0"/>
                </a:lnTo>
                <a:lnTo>
                  <a:pt x="1483834" y="1096122"/>
                </a:lnTo>
                <a:lnTo>
                  <a:pt x="0" y="1096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909851" y="471934"/>
            <a:ext cx="7241679" cy="62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5"/>
              </a:lnSpc>
              <a:spcBef>
                <a:spcPct val="0"/>
              </a:spcBef>
            </a:pPr>
            <a:r>
              <a:rPr lang="en-US" sz="4695" spc="234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Know about Consumer Price Index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13446" y="1411419"/>
            <a:ext cx="6382420" cy="37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5"/>
              </a:lnSpc>
            </a:pPr>
            <a:r>
              <a:rPr lang="en-US" sz="2795" spc="13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All states show steady rise in the CPI since 2020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4900" y="6237786"/>
            <a:ext cx="8229832" cy="33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8856" lvl="1" indent="-269428" algn="l">
              <a:lnSpc>
                <a:spcPts val="2495"/>
              </a:lnSpc>
              <a:buFont typeface="Arial"/>
              <a:buChar char="•"/>
            </a:pPr>
            <a:r>
              <a:rPr lang="en-US" sz="2495" spc="124" dirty="0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States like California, Utah, Texas and few other show high CPI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4900" y="6759178"/>
            <a:ext cx="8229832" cy="33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8856" lvl="1" indent="-269428" algn="l">
              <a:lnSpc>
                <a:spcPts val="2495"/>
              </a:lnSpc>
              <a:buFont typeface="Arial"/>
              <a:buChar char="•"/>
            </a:pPr>
            <a:r>
              <a:rPr lang="en-US" sz="2495" spc="124" dirty="0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2023 CPI seems to be at peak over the years in analysis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F9BCF0-269F-5DB6-74D2-76C785DF4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210" y="1869668"/>
            <a:ext cx="7019290" cy="43374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">
            <a:extLst>
              <a:ext uri="{FF2B5EF4-FFF2-40B4-BE49-F238E27FC236}">
                <a16:creationId xmlns:a16="http://schemas.microsoft.com/office/drawing/2014/main" id="{3B09D7C4-BE31-B555-C47D-32EFB92BC5DC}"/>
              </a:ext>
            </a:extLst>
          </p:cNvPr>
          <p:cNvSpPr/>
          <p:nvPr/>
        </p:nvSpPr>
        <p:spPr>
          <a:xfrm>
            <a:off x="0" y="27941"/>
            <a:ext cx="10287000" cy="10286999"/>
          </a:xfrm>
          <a:custGeom>
            <a:avLst/>
            <a:gdLst/>
            <a:ahLst/>
            <a:cxnLst/>
            <a:rect l="l" t="t" r="r" b="b"/>
            <a:pathLst>
              <a:path w="8229600" h="7213421">
                <a:moveTo>
                  <a:pt x="0" y="0"/>
                </a:moveTo>
                <a:lnTo>
                  <a:pt x="8229600" y="0"/>
                </a:lnTo>
                <a:lnTo>
                  <a:pt x="8229600" y="7213421"/>
                </a:lnTo>
                <a:lnTo>
                  <a:pt x="0" y="7213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943" r="-119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82DF8E17-D639-05FC-2210-C9322C6CCE6E}"/>
              </a:ext>
            </a:extLst>
          </p:cNvPr>
          <p:cNvSpPr/>
          <p:nvPr/>
        </p:nvSpPr>
        <p:spPr>
          <a:xfrm>
            <a:off x="146461" y="135569"/>
            <a:ext cx="1483833" cy="1096122"/>
          </a:xfrm>
          <a:custGeom>
            <a:avLst/>
            <a:gdLst/>
            <a:ahLst/>
            <a:cxnLst/>
            <a:rect l="l" t="t" r="r" b="b"/>
            <a:pathLst>
              <a:path w="1483833" h="1096122">
                <a:moveTo>
                  <a:pt x="0" y="0"/>
                </a:moveTo>
                <a:lnTo>
                  <a:pt x="1483834" y="0"/>
                </a:lnTo>
                <a:lnTo>
                  <a:pt x="1483834" y="1096122"/>
                </a:lnTo>
                <a:lnTo>
                  <a:pt x="0" y="1096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99FF606-7526-1768-5AC6-E2BDC91385E4}"/>
              </a:ext>
            </a:extLst>
          </p:cNvPr>
          <p:cNvSpPr txBox="1"/>
          <p:nvPr/>
        </p:nvSpPr>
        <p:spPr>
          <a:xfrm>
            <a:off x="1814855" y="464365"/>
            <a:ext cx="7086600" cy="767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5695" spc="284" dirty="0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Commodities Price analysis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8D67743-539C-BE31-2D41-1E7E0BB99319}"/>
              </a:ext>
            </a:extLst>
          </p:cNvPr>
          <p:cNvSpPr txBox="1"/>
          <p:nvPr/>
        </p:nvSpPr>
        <p:spPr>
          <a:xfrm>
            <a:off x="952500" y="7926090"/>
            <a:ext cx="6166991" cy="735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3624" lvl="1" indent="-301812" algn="ctr">
              <a:lnSpc>
                <a:spcPts val="2795"/>
              </a:lnSpc>
              <a:buFont typeface="Arial"/>
              <a:buChar char="•"/>
            </a:pPr>
            <a:r>
              <a:rPr lang="en-US" sz="2795" spc="139" dirty="0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Inflation</a:t>
            </a:r>
          </a:p>
          <a:p>
            <a:pPr marL="301812" lvl="1" algn="ctr">
              <a:lnSpc>
                <a:spcPts val="2795"/>
              </a:lnSpc>
            </a:pPr>
            <a:endParaRPr lang="en-US" sz="2795" spc="139" dirty="0">
              <a:solidFill>
                <a:srgbClr val="000000"/>
              </a:solidFill>
              <a:latin typeface="Canva Student Font"/>
              <a:ea typeface="Canva Student Font"/>
              <a:cs typeface="Canva Student Font"/>
              <a:sym typeface="Canva Student Fon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E7981-4C2B-F9CB-CE85-245DA5FD8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1415972"/>
            <a:ext cx="8458200" cy="61659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3F85B8-9F9E-5AAB-258F-B5B8769CB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7B3BB4-636F-8B3E-9695-EE185763E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4229100"/>
            <a:ext cx="7820082" cy="445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78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FD6A4BAA-8CFE-B18B-BD56-78F4107A2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0"/>
            <a:ext cx="10287000" cy="1028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A3B53A-C7EA-6487-B3C4-19111F3ED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95" y="4465534"/>
            <a:ext cx="6827505" cy="50023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B71F9A-32D4-D8EC-5F78-1AAC8FA59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713" y="8401066"/>
            <a:ext cx="609600" cy="4723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8C128B-D3B1-412C-BC66-1A4766FF3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872" y="9075205"/>
            <a:ext cx="533400" cy="3926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3777B6-4AFB-0428-21E8-2EB8B11E6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1052" y="9268994"/>
            <a:ext cx="532308" cy="4969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D3ADA6-B4EE-5378-E919-8236D8CC04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2478" y="9281594"/>
            <a:ext cx="309309" cy="2978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F4EF65-8CE8-DE3C-8289-9D7642EE8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7360" y="8493910"/>
            <a:ext cx="378402" cy="3795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4F51DB4-7D92-3BEB-610C-0134842CA2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9231" y="9124521"/>
            <a:ext cx="284787" cy="3926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7E996DD-2A72-E32F-BBC0-033890B28C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4428" y="7865710"/>
            <a:ext cx="400056" cy="44042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801C0A8-E235-E2B7-8943-27B64137E6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4484" y="8493910"/>
            <a:ext cx="400056" cy="34476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AB7C6B7-037F-6D6C-3930-DF6C3B39FF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0563" y="8637264"/>
            <a:ext cx="378402" cy="3219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796AB91-FFEF-47B2-8FB1-0021F005F0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25956" y="8314941"/>
            <a:ext cx="362147" cy="41991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5AC54F-A651-2E1B-56D3-4995854F81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13282" y="8595934"/>
            <a:ext cx="656108" cy="32292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6EA7B5E-87D2-997B-DA43-7252ED27796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1706" y="1356650"/>
            <a:ext cx="6385557" cy="249275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718D99F-C65C-6017-98DE-BF7486C86FA3}"/>
              </a:ext>
            </a:extLst>
          </p:cNvPr>
          <p:cNvSpPr txBox="1"/>
          <p:nvPr/>
        </p:nvSpPr>
        <p:spPr>
          <a:xfrm>
            <a:off x="1587603" y="417357"/>
            <a:ext cx="7111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What happens to the cost of everyday items like food, fuel, and housing when inflation   rises?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4C69CC-198A-3A48-E0EF-928DD18143C7}"/>
              </a:ext>
            </a:extLst>
          </p:cNvPr>
          <p:cNvSpPr txBox="1"/>
          <p:nvPr/>
        </p:nvSpPr>
        <p:spPr>
          <a:xfrm>
            <a:off x="7124700" y="1251115"/>
            <a:ext cx="74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B0CC897-EDFD-1801-2365-3DBE026E8B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95294" y="8009793"/>
            <a:ext cx="401942" cy="32292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5445CCA-61C2-0753-84D9-01F02AD103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07108" y="8237263"/>
            <a:ext cx="588649" cy="44042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3D70724-8B5E-A90C-E7C8-2CA67B9B31B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06666" y="9035885"/>
            <a:ext cx="447686" cy="36321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04E8DC8-3630-51A9-EBB2-DC5B28EDDCB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36259" y="8295839"/>
            <a:ext cx="925735" cy="8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94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197</Words>
  <Application>Microsoft Office PowerPoint</Application>
  <PresentationFormat>Custom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Georgia</vt:lpstr>
      <vt:lpstr>Arial</vt:lpstr>
      <vt:lpstr>Calibri</vt:lpstr>
      <vt:lpstr>Canva Student Font</vt:lpstr>
      <vt:lpstr>Mistrully</vt:lpstr>
      <vt:lpstr>Kollektif Bold</vt:lpstr>
      <vt:lpstr>Kollektif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Gray Real Estate Home Instagram Post</dc:title>
  <cp:lastModifiedBy>Uma Thiyagarajan</cp:lastModifiedBy>
  <cp:revision>20</cp:revision>
  <dcterms:created xsi:type="dcterms:W3CDTF">2006-08-16T00:00:00Z</dcterms:created>
  <dcterms:modified xsi:type="dcterms:W3CDTF">2024-12-13T18:16:22Z</dcterms:modified>
  <dc:identifier>DAGZAVoGcN0</dc:identifier>
</cp:coreProperties>
</file>